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6" r:id="rId4"/>
    <p:sldId id="265" r:id="rId5"/>
    <p:sldId id="269" r:id="rId6"/>
    <p:sldId id="257" r:id="rId7"/>
    <p:sldId id="261" r:id="rId8"/>
    <p:sldId id="274" r:id="rId9"/>
    <p:sldId id="270" r:id="rId10"/>
    <p:sldId id="271" r:id="rId11"/>
    <p:sldId id="276" r:id="rId12"/>
    <p:sldId id="268" r:id="rId13"/>
    <p:sldId id="258" r:id="rId14"/>
    <p:sldId id="264" r:id="rId15"/>
    <p:sldId id="263" r:id="rId16"/>
    <p:sldId id="259" r:id="rId17"/>
    <p:sldId id="262" r:id="rId18"/>
    <p:sldId id="260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0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1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8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4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0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8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08F78-88AF-A743-919B-3E385A0ACC91}" type="datetimeFigureOut">
              <a:rPr lang="en-US" smtClean="0"/>
              <a:t>02/06/17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94DD-2BC8-1D4D-B7A6-1FCA5A82F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5541"/>
            <a:ext cx="9143999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CFFCC"/>
                </a:solidFill>
              </a:rPr>
              <a:t>Surveying the Agents of Galaxy Evolution Early Release Science</a:t>
            </a:r>
            <a:endParaRPr lang="en-US" sz="4000" dirty="0">
              <a:solidFill>
                <a:srgbClr val="CCFFCC"/>
              </a:solidFill>
            </a:endParaRPr>
          </a:p>
        </p:txBody>
      </p:sp>
      <p:pic>
        <p:nvPicPr>
          <p:cNvPr id="3" name="Picture 2" descr="14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704"/>
            <a:ext cx="9144000" cy="51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7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rs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52" y="76974"/>
            <a:ext cx="7035879" cy="66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9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19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CCFFCC"/>
                </a:solidFill>
              </a:rPr>
              <a:t>SAGE-ERS</a:t>
            </a:r>
            <a:endParaRPr lang="en-US" sz="4000" dirty="0">
              <a:solidFill>
                <a:srgbClr val="CC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2904" y="1731940"/>
            <a:ext cx="739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Jacco</a:t>
            </a:r>
            <a:r>
              <a:rPr lang="en-US" dirty="0" smtClean="0">
                <a:solidFill>
                  <a:srgbClr val="FF0000"/>
                </a:solidFill>
              </a:rPr>
              <a:t> van Loon, Joana Oliveira, </a:t>
            </a:r>
            <a:r>
              <a:rPr lang="en-US" dirty="0" err="1" smtClean="0">
                <a:solidFill>
                  <a:srgbClr val="FF0000"/>
                </a:solidFill>
              </a:rPr>
              <a:t>Ciska</a:t>
            </a:r>
            <a:r>
              <a:rPr lang="en-US" dirty="0" smtClean="0">
                <a:solidFill>
                  <a:srgbClr val="FF0000"/>
                </a:solidFill>
              </a:rPr>
              <a:t> Kemper + many others (~100)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2905" y="2451917"/>
            <a:ext cx="201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 31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NGC 300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Sextans</a:t>
            </a:r>
            <a:r>
              <a:rPr lang="en-US" dirty="0" smtClean="0">
                <a:solidFill>
                  <a:srgbClr val="0000FF"/>
                </a:solidFill>
              </a:rPr>
              <a:t> 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905" y="3858378"/>
            <a:ext cx="69466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MIRI/</a:t>
            </a:r>
            <a:r>
              <a:rPr lang="en-US" dirty="0" err="1" smtClean="0">
                <a:solidFill>
                  <a:srgbClr val="0000FF"/>
                </a:solidFill>
              </a:rPr>
              <a:t>NIRCam</a:t>
            </a:r>
            <a:r>
              <a:rPr lang="en-US" dirty="0" smtClean="0">
                <a:solidFill>
                  <a:srgbClr val="0000FF"/>
                </a:solidFill>
              </a:rPr>
              <a:t> broad- &amp; narrow-band imaging (dust, PAH, H</a:t>
            </a:r>
            <a:r>
              <a:rPr lang="en-US" baseline="-25000" dirty="0" smtClean="0">
                <a:solidFill>
                  <a:srgbClr val="0000FF"/>
                </a:solidFill>
              </a:rPr>
              <a:t>2</a:t>
            </a:r>
            <a:r>
              <a:rPr lang="en-US" dirty="0" smtClean="0">
                <a:solidFill>
                  <a:srgbClr val="0000FF"/>
                </a:solidFill>
              </a:rPr>
              <a:t>, ice</a:t>
            </a:r>
            <a:r>
              <a:rPr lang="mr-IN" dirty="0" smtClean="0">
                <a:solidFill>
                  <a:srgbClr val="0000FF"/>
                </a:solidFill>
              </a:rPr>
              <a:t>…</a:t>
            </a:r>
            <a:r>
              <a:rPr lang="en-GB" dirty="0" smtClean="0">
                <a:solidFill>
                  <a:srgbClr val="0000FF"/>
                </a:solidFill>
              </a:rPr>
              <a:t>)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multi-object &amp; </a:t>
            </a:r>
            <a:r>
              <a:rPr lang="en-US" dirty="0" err="1" smtClean="0">
                <a:solidFill>
                  <a:srgbClr val="0000FF"/>
                </a:solidFill>
              </a:rPr>
              <a:t>slitless</a:t>
            </a:r>
            <a:r>
              <a:rPr lang="en-US" dirty="0" smtClean="0">
                <a:solidFill>
                  <a:srgbClr val="0000FF"/>
                </a:solidFill>
              </a:rPr>
              <a:t> spectroscopy ( + molecules, atomic lines)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example single-slit spectra &amp; IFU spectral maps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evolved stars, </a:t>
            </a:r>
            <a:r>
              <a:rPr lang="en-US" dirty="0" err="1" smtClean="0">
                <a:solidFill>
                  <a:srgbClr val="0000FF"/>
                </a:solidFill>
              </a:rPr>
              <a:t>protostars</a:t>
            </a:r>
            <a:r>
              <a:rPr lang="en-US" dirty="0" smtClean="0">
                <a:solidFill>
                  <a:srgbClr val="0000FF"/>
                </a:solidFill>
              </a:rPr>
              <a:t>, PDRs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tip of main sequence star formation history</a:t>
            </a: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benefitting from a host of multi-wavelength ancillary surveys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5495" y="2451917"/>
            <a:ext cx="123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   ~1-2 Z</a:t>
            </a:r>
            <a:r>
              <a:rPr lang="en-US" baseline="-25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(~0.5-1 Z</a:t>
            </a:r>
            <a:r>
              <a:rPr lang="en-US" baseline="-25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(   &lt;0.1 </a:t>
            </a:r>
            <a:r>
              <a:rPr lang="en-US" dirty="0">
                <a:solidFill>
                  <a:srgbClr val="0000FF"/>
                </a:solidFill>
              </a:rPr>
              <a:t>Z</a:t>
            </a:r>
            <a:r>
              <a:rPr lang="en-US" baseline="-25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2341" y="2451917"/>
            <a:ext cx="174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@ 0.8 </a:t>
            </a:r>
            <a:r>
              <a:rPr lang="en-US" dirty="0" err="1">
                <a:solidFill>
                  <a:srgbClr val="0000FF"/>
                </a:solidFill>
              </a:rPr>
              <a:t>M</a:t>
            </a:r>
            <a:r>
              <a:rPr lang="en-US" dirty="0" err="1" smtClean="0">
                <a:solidFill>
                  <a:srgbClr val="0000FF"/>
                </a:solidFill>
              </a:rPr>
              <a:t>pc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@ 1.9 </a:t>
            </a:r>
            <a:r>
              <a:rPr lang="en-US" dirty="0" err="1">
                <a:solidFill>
                  <a:srgbClr val="0000FF"/>
                </a:solidFill>
              </a:rPr>
              <a:t>M</a:t>
            </a:r>
            <a:r>
              <a:rPr lang="en-US" dirty="0" err="1" smtClean="0">
                <a:solidFill>
                  <a:srgbClr val="0000FF"/>
                </a:solidFill>
              </a:rPr>
              <a:t>pc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@ 1.4 </a:t>
            </a:r>
            <a:r>
              <a:rPr lang="en-US" dirty="0" err="1">
                <a:solidFill>
                  <a:srgbClr val="0000FF"/>
                </a:solidFill>
              </a:rPr>
              <a:t>Mpc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05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405889" y="819465"/>
            <a:ext cx="0" cy="4551154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405889" y="5370619"/>
            <a:ext cx="7071079" cy="0"/>
          </a:xfrm>
          <a:prstGeom prst="straightConnector1">
            <a:avLst/>
          </a:prstGeom>
          <a:ln w="635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4354" y="5581893"/>
            <a:ext cx="2245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MASS (solar)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34272" y="2862409"/>
            <a:ext cx="3667651" cy="52322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METALLICITY (solar)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6127" y="825772"/>
            <a:ext cx="1220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66FF"/>
                </a:solidFill>
              </a:rPr>
              <a:t>M 31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9069" y="4509436"/>
            <a:ext cx="19053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3366FF"/>
                </a:solidFill>
              </a:rPr>
              <a:t>Sextans</a:t>
            </a:r>
            <a:r>
              <a:rPr lang="en-US" sz="3200" dirty="0" smtClean="0">
                <a:solidFill>
                  <a:srgbClr val="3366FF"/>
                </a:solidFill>
              </a:rPr>
              <a:t> A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7575" y="1677139"/>
            <a:ext cx="19053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66FF"/>
                </a:solidFill>
              </a:rPr>
              <a:t>NGC 300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89543" y="2539243"/>
            <a:ext cx="1220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FFCC"/>
                </a:solidFill>
              </a:rPr>
              <a:t>LMC</a:t>
            </a:r>
            <a:endParaRPr lang="en-US" sz="3200" dirty="0">
              <a:solidFill>
                <a:srgbClr val="CCFF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8702" y="3388972"/>
            <a:ext cx="1220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CFFCC"/>
                </a:solidFill>
              </a:rPr>
              <a:t>S</a:t>
            </a:r>
            <a:r>
              <a:rPr lang="en-US" sz="3200" dirty="0" smtClean="0">
                <a:solidFill>
                  <a:srgbClr val="CCFFCC"/>
                </a:solidFill>
              </a:rPr>
              <a:t>MC</a:t>
            </a:r>
            <a:endParaRPr lang="en-US" sz="3200" dirty="0">
              <a:solidFill>
                <a:srgbClr val="CCFF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5794" y="5465231"/>
            <a:ext cx="62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baseline="30000" dirty="0" smtClean="0">
                <a:solidFill>
                  <a:srgbClr val="FF0000"/>
                </a:solidFill>
              </a:rPr>
              <a:t>8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76152" y="5465231"/>
            <a:ext cx="751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</a:t>
            </a:r>
            <a:r>
              <a:rPr lang="en-US" sz="2400" baseline="30000" dirty="0" smtClean="0">
                <a:solidFill>
                  <a:srgbClr val="FF0000"/>
                </a:solidFill>
              </a:rPr>
              <a:t>11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584" y="1410548"/>
            <a:ext cx="30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4851" y="4528536"/>
            <a:ext cx="5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0.1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82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87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73827" y="250170"/>
            <a:ext cx="16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M 31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0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163"/>
            <a:ext cx="9144000" cy="32689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915" y="105841"/>
            <a:ext cx="8668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Panchromatic Hubble Andromeda Treasury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36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at_clo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724"/>
            <a:ext cx="9153989" cy="6100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915" y="105841"/>
            <a:ext cx="8668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Panchromatic Hubble Andromeda Treasury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36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GC3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3" b="13125"/>
          <a:stretch/>
        </p:blipFill>
        <p:spPr>
          <a:xfrm>
            <a:off x="-24766" y="0"/>
            <a:ext cx="916876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73827" y="250170"/>
            <a:ext cx="16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NGC 300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25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300_jw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833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6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xtan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77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73827" y="250170"/>
            <a:ext cx="16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CCFFCC"/>
                </a:solidFill>
              </a:rPr>
              <a:t>Sextans</a:t>
            </a:r>
            <a:r>
              <a:rPr lang="en-US" sz="2800" dirty="0" smtClean="0">
                <a:solidFill>
                  <a:srgbClr val="CCFFCC"/>
                </a:solidFill>
              </a:rPr>
              <a:t> A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s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55" y="1193114"/>
            <a:ext cx="4896845" cy="4503043"/>
          </a:xfrm>
          <a:prstGeom prst="rect">
            <a:avLst/>
          </a:prstGeom>
        </p:spPr>
      </p:pic>
      <p:pic>
        <p:nvPicPr>
          <p:cNvPr id="4" name="Picture 3" descr="ys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114"/>
            <a:ext cx="4902552" cy="45030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5180" y="6081033"/>
            <a:ext cx="217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Oliveira et al. (2013)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994" y="288657"/>
            <a:ext cx="834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Example: IR spectra of young stellar objects in the SMC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6248" y="1512301"/>
            <a:ext cx="75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 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1045" y="2110522"/>
            <a:ext cx="130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silicate absorption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44647" y="4386280"/>
            <a:ext cx="111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silicate emission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71461" y="1327635"/>
            <a:ext cx="73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PAHs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07734" y="4386280"/>
            <a:ext cx="6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 ice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2497" y="3579457"/>
            <a:ext cx="75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 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8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ar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4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3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1706" y="1491392"/>
            <a:ext cx="5849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CFFCC"/>
                </a:solidFill>
              </a:rPr>
              <a:t>interested but not yet a member?</a:t>
            </a:r>
          </a:p>
          <a:p>
            <a:pPr algn="ctr"/>
            <a:endParaRPr lang="en-US" sz="3200" dirty="0">
              <a:solidFill>
                <a:srgbClr val="CCFFCC"/>
              </a:solidFill>
            </a:endParaRPr>
          </a:p>
          <a:p>
            <a:pPr algn="ctr"/>
            <a:r>
              <a:rPr lang="en-US" sz="3200" dirty="0" smtClean="0">
                <a:solidFill>
                  <a:srgbClr val="CCFFCC"/>
                </a:solidFill>
              </a:rPr>
              <a:t>contact Joana Oliveira</a:t>
            </a:r>
          </a:p>
          <a:p>
            <a:pPr algn="ctr"/>
            <a:endParaRPr lang="en-US" sz="3200" dirty="0">
              <a:solidFill>
                <a:srgbClr val="CCFFCC"/>
              </a:solidFill>
            </a:endParaRPr>
          </a:p>
          <a:p>
            <a:pPr algn="ctr"/>
            <a:r>
              <a:rPr lang="en-US" sz="3200" dirty="0" err="1" smtClean="0">
                <a:solidFill>
                  <a:srgbClr val="CCFFCC"/>
                </a:solidFill>
              </a:rPr>
              <a:t>j.oliveira@keele.ac.uk</a:t>
            </a:r>
            <a:endParaRPr lang="en-US" sz="32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6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ud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87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rantu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65" y="0"/>
            <a:ext cx="8471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9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219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CCFFCC"/>
                </a:solidFill>
              </a:rPr>
              <a:t>Surveying the Agents of Galaxy Evolution</a:t>
            </a:r>
            <a:endParaRPr lang="en-US" sz="4000" dirty="0">
              <a:solidFill>
                <a:srgbClr val="CCFF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2904" y="1731940"/>
            <a:ext cx="739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Margaret </a:t>
            </a:r>
            <a:r>
              <a:rPr lang="en-US" dirty="0" err="1" smtClean="0">
                <a:solidFill>
                  <a:srgbClr val="FF0000"/>
                </a:solidFill>
              </a:rPr>
              <a:t>Meixner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Ciska</a:t>
            </a:r>
            <a:r>
              <a:rPr lang="en-US" dirty="0" smtClean="0">
                <a:solidFill>
                  <a:srgbClr val="FF0000"/>
                </a:solidFill>
              </a:rPr>
              <a:t> Kemper, Alberto </a:t>
            </a:r>
            <a:r>
              <a:rPr lang="en-US" dirty="0" err="1" smtClean="0">
                <a:solidFill>
                  <a:srgbClr val="FF0000"/>
                </a:solidFill>
              </a:rPr>
              <a:t>Bolatto</a:t>
            </a:r>
            <a:r>
              <a:rPr lang="en-US" dirty="0" smtClean="0">
                <a:solidFill>
                  <a:srgbClr val="FF0000"/>
                </a:solidFill>
              </a:rPr>
              <a:t>, Karl Gordon + many others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2904" y="2451917"/>
            <a:ext cx="694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Large </a:t>
            </a:r>
            <a:r>
              <a:rPr lang="en-US" dirty="0" err="1" smtClean="0">
                <a:solidFill>
                  <a:srgbClr val="0000FF"/>
                </a:solidFill>
              </a:rPr>
              <a:t>Magellanic</a:t>
            </a:r>
            <a:r>
              <a:rPr lang="en-US" dirty="0" smtClean="0">
                <a:solidFill>
                  <a:srgbClr val="0000FF"/>
                </a:solidFill>
              </a:rPr>
              <a:t> Cloud      (~0.5 Z</a:t>
            </a:r>
            <a:r>
              <a:rPr lang="en-US" baseline="-25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 smtClean="0">
                <a:solidFill>
                  <a:srgbClr val="0000FF"/>
                </a:solidFill>
              </a:rPr>
              <a:t> @ 50 </a:t>
            </a:r>
            <a:r>
              <a:rPr lang="en-US" dirty="0" err="1" smtClean="0">
                <a:solidFill>
                  <a:srgbClr val="0000FF"/>
                </a:solidFill>
              </a:rPr>
              <a:t>kpc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Small </a:t>
            </a:r>
            <a:r>
              <a:rPr lang="en-US" dirty="0" err="1" smtClean="0">
                <a:solidFill>
                  <a:srgbClr val="0000FF"/>
                </a:solidFill>
              </a:rPr>
              <a:t>Magellanic</a:t>
            </a:r>
            <a:r>
              <a:rPr lang="en-US" dirty="0" smtClean="0">
                <a:solidFill>
                  <a:srgbClr val="0000FF"/>
                </a:solidFill>
              </a:rPr>
              <a:t> Cloud      (~0.2 Z</a:t>
            </a:r>
            <a:r>
              <a:rPr lang="en-US" baseline="-25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r>
              <a:rPr lang="en-US" dirty="0" smtClean="0">
                <a:solidFill>
                  <a:srgbClr val="0000FF"/>
                </a:solidFill>
              </a:rPr>
              <a:t> @ 60 </a:t>
            </a:r>
            <a:r>
              <a:rPr lang="en-US" dirty="0" err="1" smtClean="0">
                <a:solidFill>
                  <a:srgbClr val="0000FF"/>
                </a:solidFill>
              </a:rPr>
              <a:t>kpc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2904" y="3387276"/>
            <a:ext cx="6946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Spitzer IRAC/MIPS imaging of the entire galaxies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Spitzer IRS/MIPSED spectroscopy of &gt;1000 point sources + maps</a:t>
            </a:r>
          </a:p>
          <a:p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benefitting from a host of multi-wavelength ancillary surveys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0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mc_ir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1" y="-521765"/>
            <a:ext cx="7874000" cy="7874000"/>
          </a:xfrm>
          <a:prstGeom prst="rect">
            <a:avLst/>
          </a:prstGeom>
          <a:scene3d>
            <a:camera prst="orthographicFront">
              <a:rot lat="0" lon="0" rev="2004000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7273827" y="250170"/>
            <a:ext cx="16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IRAS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27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ge_lm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" b="-2"/>
          <a:stretch/>
        </p:blipFill>
        <p:spPr>
          <a:xfrm>
            <a:off x="1143000" y="0"/>
            <a:ext cx="693076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73827" y="250170"/>
            <a:ext cx="16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Spitzer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54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73827" y="250170"/>
            <a:ext cx="1626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CFFCC"/>
                </a:solidFill>
              </a:rPr>
              <a:t>Spitzer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5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W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4" y="0"/>
            <a:ext cx="3644631" cy="2964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50953" y="394497"/>
            <a:ext cx="37812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Early Release Science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3" descr="er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4" y="2964300"/>
            <a:ext cx="8775700" cy="1574800"/>
          </a:xfrm>
          <a:prstGeom prst="rect">
            <a:avLst/>
          </a:prstGeom>
        </p:spPr>
      </p:pic>
      <p:pic>
        <p:nvPicPr>
          <p:cNvPr id="5" name="Picture 4" descr="ers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4" y="4874684"/>
            <a:ext cx="8801100" cy="1638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7709" y="4224008"/>
            <a:ext cx="837067" cy="3150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20354" y="1270089"/>
            <a:ext cx="3223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200 notices of intent were submitted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5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293</Words>
  <Application>Microsoft Macintosh PowerPoint</Application>
  <PresentationFormat>On-screen Show (4:3)</PresentationFormat>
  <Paragraphs>62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Surveying the Agents of Galaxy Evolution Early Release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Keele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Surveying the Agents of Galaxy Evolution Early Release Science</dc:title>
  <dc:creator>Joana Oliveira</dc:creator>
  <cp:lastModifiedBy>Joana Oliveira</cp:lastModifiedBy>
  <cp:revision>26</cp:revision>
  <cp:lastPrinted>2017-06-02T09:02:47Z</cp:lastPrinted>
  <dcterms:created xsi:type="dcterms:W3CDTF">2017-05-30T20:55:40Z</dcterms:created>
  <dcterms:modified xsi:type="dcterms:W3CDTF">2017-06-02T09:04:21Z</dcterms:modified>
</cp:coreProperties>
</file>